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</p:sldIdLst>
  <p:sldSz cy="5143500" cx="9144000"/>
  <p:notesSz cx="6858000" cy="9144000"/>
  <p:embeddedFontLst>
    <p:embeddedFont>
      <p:font typeface="Roboto"/>
      <p:regular r:id="rId57"/>
      <p:bold r:id="rId58"/>
      <p:italic r:id="rId59"/>
      <p:boldItalic r:id="rId60"/>
    </p:embeddedFont>
    <p:embeddedFont>
      <p:font typeface="Amatic SC"/>
      <p:regular r:id="rId61"/>
      <p:bold r:id="rId62"/>
    </p:embeddedFont>
    <p:embeddedFont>
      <p:font typeface="Roboto Light"/>
      <p:regular r:id="rId63"/>
      <p:bold r:id="rId64"/>
      <p:italic r:id="rId65"/>
      <p:boldItalic r:id="rId66"/>
    </p:embeddedFont>
    <p:embeddedFont>
      <p:font typeface="Roboto Mono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56E6465-BF82-4563-A95C-7B231D7B4690}">
  <a:tblStyle styleId="{756E6465-BF82-4563-A95C-7B231D7B46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0" Type="http://schemas.openxmlformats.org/officeDocument/2006/relationships/font" Target="fonts/RobotoMono-boldItalic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AmaticSC-bold.fntdata"/><Relationship Id="rId61" Type="http://schemas.openxmlformats.org/officeDocument/2006/relationships/font" Target="fonts/AmaticSC-regular.fntdata"/><Relationship Id="rId20" Type="http://schemas.openxmlformats.org/officeDocument/2006/relationships/slide" Target="slides/slide13.xml"/><Relationship Id="rId64" Type="http://schemas.openxmlformats.org/officeDocument/2006/relationships/font" Target="fonts/RobotoLight-bold.fntdata"/><Relationship Id="rId63" Type="http://schemas.openxmlformats.org/officeDocument/2006/relationships/font" Target="fonts/RobotoLight-regular.fntdata"/><Relationship Id="rId22" Type="http://schemas.openxmlformats.org/officeDocument/2006/relationships/slide" Target="slides/slide15.xml"/><Relationship Id="rId66" Type="http://schemas.openxmlformats.org/officeDocument/2006/relationships/font" Target="fonts/RobotoLight-boldItalic.fntdata"/><Relationship Id="rId21" Type="http://schemas.openxmlformats.org/officeDocument/2006/relationships/slide" Target="slides/slide14.xml"/><Relationship Id="rId65" Type="http://schemas.openxmlformats.org/officeDocument/2006/relationships/font" Target="fonts/RobotoLight-italic.fntdata"/><Relationship Id="rId24" Type="http://schemas.openxmlformats.org/officeDocument/2006/relationships/slide" Target="slides/slide17.xml"/><Relationship Id="rId68" Type="http://schemas.openxmlformats.org/officeDocument/2006/relationships/font" Target="fonts/RobotoMono-bold.fntdata"/><Relationship Id="rId23" Type="http://schemas.openxmlformats.org/officeDocument/2006/relationships/slide" Target="slides/slide16.xml"/><Relationship Id="rId67" Type="http://schemas.openxmlformats.org/officeDocument/2006/relationships/font" Target="fonts/RobotoMono-regular.fntdata"/><Relationship Id="rId60" Type="http://schemas.openxmlformats.org/officeDocument/2006/relationships/font" Target="fonts/Roboto-bold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RobotoMono-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font" Target="fonts/Roboto-regular.fntdata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font" Target="fonts/Roboto-italic.fntdata"/><Relationship Id="rId14" Type="http://schemas.openxmlformats.org/officeDocument/2006/relationships/slide" Target="slides/slide7.xml"/><Relationship Id="rId58" Type="http://schemas.openxmlformats.org/officeDocument/2006/relationships/font" Target="fonts/Roboto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2bfb2b3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2bfb2b3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4f4ecfde8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4f4ecfde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51eb4bc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51eb4bc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2bfb2b37b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2bfb2b37b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Side effects: </a:t>
            </a:r>
            <a:r>
              <a:rPr lang="en" sz="1050">
                <a:solidFill>
                  <a:srgbClr val="1A1A1B"/>
                </a:solidFill>
                <a:highlight>
                  <a:srgbClr val="FFFFFF"/>
                </a:highlight>
              </a:rPr>
              <a:t>anything that affects something outside the scope of the function being executed (ex: making a network request, changing the DOM)</a:t>
            </a:r>
            <a:endParaRPr>
              <a:solidFill>
                <a:srgbClr val="242729"/>
              </a:solidFill>
              <a:highlight>
                <a:srgbClr val="EFF0F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Just like state, these life cycle functions are only available for class components. However...</a:t>
            </a:r>
            <a:endParaRPr>
              <a:solidFill>
                <a:srgbClr val="242729"/>
              </a:solidFill>
              <a:highlight>
                <a:srgbClr val="EFF0F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2bfb2b37b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2bfb2b37b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Recall how the useState Hook allowed us to access the state feature in functional components. There is also a Hook that allows us to use life cycle features in functional components.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2bfb2b37b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62bfb2b37b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2bfb2b37b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2bfb2b37b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5230ca46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5230ca46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2bfb2b37b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2bfb2b37b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Where you would use the life cycle functions in class components, you would use the useEffect Hook in functional components.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Pros to using useEffect over life cycle components: common to have to repeated code in two life cycle functions. Ex: you’re using the state to manipulate something in the DOM, so you would do this in componentDidMount and componentDidUpdate.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2bfb2b37b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62bfb2b37b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4f4ecfde8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4f4ecfde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Notice that you can use “useEffect” multiple times to help separate logic.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 the second “useEffect,” we return a function, which us the optional cleanup mechanism for the “useEffect” hook. Basically, any cleanup that you would do in “componentWillUnmount” should be done within this cleanup function.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5230ca4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5230ca4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51eb4bcb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651eb4bcb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Use “useEffect” to simulate what we did with componentDidMount and componentWillUnmount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2bfb2b37b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62bfb2b37b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63e5ad8262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63e5ad8262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2bfb2b37b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62bfb2b37b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52107eed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52107eed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Bugs: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// Require an image not there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// Put a comment in code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// Calling a function immediately instead of thru callback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// Rendering two siblings without a parent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// Put functional component code in class code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// Misspelling the style params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// putting onpress on view instead of touchableopacity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// Not exporting the component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2bfb2b37b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62bfb2b37b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62bfb2b37b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62bfb2b37b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62bfb2b37b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62bfb2b37b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62bfb2b37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62bfb2b37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62bfb2b37b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62bfb2b37b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DevTools!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console.log()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Helps with printing out objects (collapse)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All fetch calls (successful, error messages, url that was used, headers, response)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3e5ad826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3e5ad826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announcements: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“Mini Assignment” = Final project write up (released today)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(Last assignment) Assignment 4 will be released on Tuesday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2bfb2b37b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62bfb2b37b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62bfb2b37b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62bfb2b37b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62bfb2b37b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62bfb2b37b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2bfb2b37b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62bfb2b37b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62bfb2b37b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62bfb2b37b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2bfb2b37b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2bfb2b37b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RAM usage. JSC JS thread? Views? UI and JS are frames/s (should expect to go down when doing animations)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2bfb2b37b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62bfb2b37b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62bfb2b37b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62bfb2b37b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component in the main thread = faster! They are not interrupted by frame drops on the JavaScript thread.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62bfb2b37b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62bfb2b37b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iOS app pictured.</a:t>
            </a:r>
            <a:br>
              <a:rPr lang="en"/>
            </a:br>
            <a:br>
              <a:rPr lang="en"/>
            </a:br>
            <a:r>
              <a:rPr lang="en"/>
              <a:t>See main thread.</a:t>
            </a:r>
            <a:br>
              <a:rPr lang="en"/>
            </a:br>
            <a:br>
              <a:rPr lang="en"/>
            </a:br>
            <a:r>
              <a:rPr lang="en"/>
              <a:t>Background thread should be used for intensive tasks, so you don’t block the main thread.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2bfb2b37b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2bfb2b37b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We’ll be sharing more tips and tricks with you as we build new, better, apps.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2bfb2b37b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2bfb2b37b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62bfb2b37b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62bfb2b37b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2bfb2b37b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62bfb2b37b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unavailable because live reloading is enabled. We either use one, or the other.</a:t>
            </a:r>
            <a:br>
              <a:rPr lang="en"/>
            </a:br>
            <a:br>
              <a:rPr lang="en"/>
            </a:br>
            <a:r>
              <a:rPr lang="en"/>
              <a:t>Useful for UI-only changes.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62bfb2b37b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62bfb2b37b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62bfb2b37b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62bfb2b37b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2bfb2b37b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2bfb2b37b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62bfb2b37b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62bfb2b37b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62bfb2b37b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62bfb2b37b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62bfb2b37b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62bfb2b37b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652107ee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652107ee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Bugs: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// Require an image not there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// Put a comment in code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// Calling a function immediately instead of thru callback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// Rendering two siblings without a parent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// Put functional component code in class code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// Misspelling the style params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// putting onpress on view instead of touchableopacity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// Not exporting the component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62bfb2b37b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62bfb2b37b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2bfb2b37b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2bfb2b37b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4f4ecfd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4f4ecfd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1A1A1A"/>
                </a:solidFill>
                <a:latin typeface="Roboto"/>
                <a:ea typeface="Roboto"/>
                <a:cs typeface="Roboto"/>
                <a:sym typeface="Roboto"/>
              </a:rPr>
              <a:t>When we defined Hooks, we briefly mentioned React life cycle features. Today, we will be explaining what we mean by this.</a:t>
            </a:r>
            <a:endParaRPr sz="1200">
              <a:solidFill>
                <a:srgbClr val="1A1A1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4f4ecfde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4f4ecfde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C</a:t>
            </a:r>
            <a:r>
              <a:rPr lang="en">
                <a:solidFill>
                  <a:schemeClr val="dk1"/>
                </a:solidFill>
              </a:rPr>
              <a:t>onsider this to be like componentWillMount (which is deprecated)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4f4ecfde8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64f4ecfde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ccurs after component successfully renders for the first time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Notice that it’s not a fat arrow function because in this case it is unnecessary and would actually hurt our performance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4f4ecfde8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4f4ecfde8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G</a:t>
            </a:r>
            <a:r>
              <a:rPr lang="en">
                <a:solidFill>
                  <a:schemeClr val="dk1"/>
                </a:solidFill>
              </a:rPr>
              <a:t>ets called if component’s props or state change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Two parameters (prevProps and prevState)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nnouncement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6638100" y="721950"/>
            <a:ext cx="2239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2" name="Google Shape;82;p21"/>
          <p:cNvSpPr txBox="1"/>
          <p:nvPr>
            <p:ph idx="1" type="subTitle"/>
          </p:nvPr>
        </p:nvSpPr>
        <p:spPr>
          <a:xfrm>
            <a:off x="6638100" y="2291850"/>
            <a:ext cx="2239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16">
          <p15:clr>
            <a:srgbClr val="FA7B17"/>
          </p15:clr>
        </p15:guide>
        <p15:guide id="2" pos="554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6" name="Google Shape;8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9" name="Google Shape;89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" name="Google Shape;9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" name="Google Shape;93;p24"/>
          <p:cNvPicPr preferRelativeResize="0"/>
          <p:nvPr/>
        </p:nvPicPr>
        <p:blipFill rotWithShape="1">
          <a:blip r:embed="rId2">
            <a:alphaModFix/>
          </a:blip>
          <a:srcRect b="74991" l="0" r="86462" t="0"/>
          <a:stretch/>
        </p:blipFill>
        <p:spPr>
          <a:xfrm>
            <a:off x="246700" y="386075"/>
            <a:ext cx="327214" cy="40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A7B17"/>
          </p15:clr>
        </p15:guide>
        <p15:guide id="2" pos="5472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(No block)">
  <p:cSld name="BLANK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A7B17"/>
          </p15:clr>
        </p15:guide>
        <p15:guide id="2" pos="5472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cs47si.stanford.edu" TargetMode="External"/><Relationship Id="rId4" Type="http://schemas.openxmlformats.org/officeDocument/2006/relationships/hyperlink" Target="https://join.slack.com/t/cs47-fall19/shared_invite/enQtNzQ3Mzc1MTY1NTg3LWVhNDUzN2QyODBhMThmNzI1M2MyZmU2NjBhZTFmNjNmZTc2YzVmMDlhNTcxOTk4ZjI2YzUwNzA4NmE4NDJlNmI" TargetMode="External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gif"/><Relationship Id="rId4" Type="http://schemas.openxmlformats.org/officeDocument/2006/relationships/hyperlink" Target="https://www.w3schools.com/jsref/met_win_setinterval.asp" TargetMode="External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projects.wojtekmaj.pl/react-lifecycle-methods-diagram/" TargetMode="External"/><Relationship Id="rId4" Type="http://schemas.openxmlformats.org/officeDocument/2006/relationships/hyperlink" Target="https://reactjs.org/docs/react-component.html#render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stanford-cs47/Lecture4b-Starter-Functional" TargetMode="External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reactjs.org/docs/hooks-reference.html#useeffect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reactjs.org/docs/hooks-effect.html" TargetMode="External"/><Relationship Id="rId4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hyperlink" Target="https://reactjs.org/docs/hooks-effect.htm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stanford-cs47/Lecture4b-Starter-Class" TargetMode="External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gif"/><Relationship Id="rId4" Type="http://schemas.openxmlformats.org/officeDocument/2006/relationships/hyperlink" Target="https://www.w3schools.com/jsref/met_win_setinterval.asp" TargetMode="External"/><Relationship Id="rId5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gif"/><Relationship Id="rId4" Type="http://schemas.openxmlformats.org/officeDocument/2006/relationships/hyperlink" Target="https://reflect.sh/sole-sister" TargetMode="External"/><Relationship Id="rId5" Type="http://schemas.openxmlformats.org/officeDocument/2006/relationships/hyperlink" Target="https://github.com/cvvlahakis/Lecture4BDemo" TargetMode="External"/><Relationship Id="rId6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image" Target="../media/image7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Relationship Id="rId4" Type="http://schemas.openxmlformats.org/officeDocument/2006/relationships/image" Target="../media/image7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hyperlink" Target="https://www.npmjs.com/package/react-devtools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.gif"/><Relationship Id="rId4" Type="http://schemas.openxmlformats.org/officeDocument/2006/relationships/hyperlink" Target="https://reflect.sh/sole-sister" TargetMode="External"/><Relationship Id="rId5" Type="http://schemas.openxmlformats.org/officeDocument/2006/relationships/hyperlink" Target="https://github.com/cvvlahakis/Lecture4BDemo" TargetMode="External"/><Relationship Id="rId6" Type="http://schemas.openxmlformats.org/officeDocument/2006/relationships/image" Target="../media/image1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cs47si.stanford.edu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 txBox="1"/>
          <p:nvPr/>
        </p:nvSpPr>
        <p:spPr>
          <a:xfrm>
            <a:off x="602650" y="1702675"/>
            <a:ext cx="72549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CS47: Cross-Platform Mobile Development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26"/>
          <p:cNvSpPr txBox="1"/>
          <p:nvPr/>
        </p:nvSpPr>
        <p:spPr>
          <a:xfrm>
            <a:off x="636550" y="2119025"/>
            <a:ext cx="67758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Lecture 4B: Component Lifecycle + Debugging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6"/>
          <p:cNvSpPr txBox="1"/>
          <p:nvPr/>
        </p:nvSpPr>
        <p:spPr>
          <a:xfrm>
            <a:off x="5448700" y="3267775"/>
            <a:ext cx="3337800" cy="11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James Landay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Abdallah AbuHashem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Tiffany Manuel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Cisco Vlahakis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Vy Mai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Fall 2019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6"/>
          <p:cNvSpPr txBox="1"/>
          <p:nvPr/>
        </p:nvSpPr>
        <p:spPr>
          <a:xfrm>
            <a:off x="602650" y="4185525"/>
            <a:ext cx="24636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https://cs47.stanford.edu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6"/>
          <p:cNvSpPr txBox="1"/>
          <p:nvPr/>
        </p:nvSpPr>
        <p:spPr>
          <a:xfrm>
            <a:off x="938750" y="4540025"/>
            <a:ext cx="33378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cs47-fall19.slack.com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950" y="4511025"/>
            <a:ext cx="284100" cy="28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/>
          <p:nvPr/>
        </p:nvSpPr>
        <p:spPr>
          <a:xfrm>
            <a:off x="868950" y="1656750"/>
            <a:ext cx="7406100" cy="18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7800"/>
                </a:solidFill>
                <a:latin typeface="Consolas"/>
                <a:ea typeface="Consolas"/>
                <a:cs typeface="Consolas"/>
                <a:sym typeface="Consolas"/>
              </a:rPr>
              <a:t>componentWillUnmount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800">
                <a:solidFill>
                  <a:srgbClr val="69696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Performing cleanups</a:t>
            </a:r>
            <a:endParaRPr sz="1800">
              <a:solidFill>
                <a:srgbClr val="696969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9696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// Ex: cancelling network requests</a:t>
            </a:r>
            <a:endParaRPr sz="1800">
              <a:solidFill>
                <a:srgbClr val="696969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8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6" name="Google Shape;166;p35"/>
          <p:cNvSpPr txBox="1"/>
          <p:nvPr/>
        </p:nvSpPr>
        <p:spPr>
          <a:xfrm>
            <a:off x="0" y="95275"/>
            <a:ext cx="9144000" cy="11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componentWillUnmount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687" y="489900"/>
            <a:ext cx="3766625" cy="282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6"/>
          <p:cNvSpPr txBox="1"/>
          <p:nvPr/>
        </p:nvSpPr>
        <p:spPr>
          <a:xfrm>
            <a:off x="2335500" y="3584550"/>
            <a:ext cx="4473000" cy="9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Live Exercise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To-Do List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Complete componentDidMount and componentWillUnmount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6"/>
          <p:cNvSpPr txBox="1"/>
          <p:nvPr/>
        </p:nvSpPr>
        <p:spPr>
          <a:xfrm>
            <a:off x="5961600" y="1316950"/>
            <a:ext cx="3038700" cy="9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Follow along code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https://reflect.sh/vagabond-hair</a:t>
            </a:r>
            <a:r>
              <a:rPr lang="en"/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6"/>
          <p:cNvSpPr txBox="1"/>
          <p:nvPr/>
        </p:nvSpPr>
        <p:spPr>
          <a:xfrm>
            <a:off x="5961600" y="2602850"/>
            <a:ext cx="30387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Helpful links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setInterval</a:t>
            </a:r>
            <a:endParaRPr/>
          </a:p>
        </p:txBody>
      </p:sp>
      <p:pic>
        <p:nvPicPr>
          <p:cNvPr id="175" name="Google Shape;17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025" y="373175"/>
            <a:ext cx="2030698" cy="439713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7"/>
          <p:cNvSpPr txBox="1"/>
          <p:nvPr/>
        </p:nvSpPr>
        <p:spPr>
          <a:xfrm>
            <a:off x="0" y="571800"/>
            <a:ext cx="9144000" cy="11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RN App Life-cycle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37"/>
          <p:cNvSpPr txBox="1"/>
          <p:nvPr/>
        </p:nvSpPr>
        <p:spPr>
          <a:xfrm>
            <a:off x="961500" y="2060100"/>
            <a:ext cx="72210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http://projects.wojtekmaj.pl/react-lifecycle-methods-diagram/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37"/>
          <p:cNvSpPr txBox="1"/>
          <p:nvPr/>
        </p:nvSpPr>
        <p:spPr>
          <a:xfrm>
            <a:off x="0" y="4742475"/>
            <a:ext cx="9144000" cy="401100"/>
          </a:xfrm>
          <a:prstGeom prst="rect">
            <a:avLst/>
          </a:prstGeom>
          <a:solidFill>
            <a:srgbClr val="384048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00050" marR="38675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0F3F3"/>
                </a:solidFill>
                <a:latin typeface="Roboto"/>
                <a:ea typeface="Roboto"/>
                <a:cs typeface="Roboto"/>
                <a:sym typeface="Roboto"/>
              </a:rPr>
              <a:t>USEFUL RESOURCES</a:t>
            </a:r>
            <a:r>
              <a:rPr lang="en">
                <a:solidFill>
                  <a:srgbClr val="F0F3F3"/>
                </a:solidFill>
                <a:latin typeface="Roboto"/>
                <a:ea typeface="Roboto"/>
                <a:cs typeface="Roboto"/>
                <a:sym typeface="Roboto"/>
              </a:rPr>
              <a:t> / </a:t>
            </a:r>
            <a:r>
              <a:rPr lang="en" u="sng">
                <a:solidFill>
                  <a:srgbClr val="4DD0E1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React Lifecycle</a:t>
            </a:r>
            <a:r>
              <a:rPr lang="en">
                <a:solidFill>
                  <a:srgbClr val="4DD0E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300">
              <a:solidFill>
                <a:srgbClr val="F0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8"/>
          <p:cNvSpPr txBox="1"/>
          <p:nvPr/>
        </p:nvSpPr>
        <p:spPr>
          <a:xfrm>
            <a:off x="218350" y="2021700"/>
            <a:ext cx="3105600" cy="11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state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FF78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{ x: </a:t>
            </a:r>
            <a:r>
              <a:rPr lang="en" sz="1800">
                <a:solidFill>
                  <a:srgbClr val="2AA198"/>
                </a:solidFill>
                <a:latin typeface="Consolas"/>
                <a:ea typeface="Consolas"/>
                <a:cs typeface="Consolas"/>
                <a:sym typeface="Consolas"/>
              </a:rPr>
              <a:t>z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}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this.</a:t>
            </a:r>
            <a:r>
              <a:rPr lang="en" sz="1800">
                <a:solidFill>
                  <a:srgbClr val="FF7800"/>
                </a:solidFill>
                <a:latin typeface="Consolas"/>
                <a:ea typeface="Consolas"/>
                <a:cs typeface="Consolas"/>
                <a:sym typeface="Consolas"/>
              </a:rPr>
              <a:t>setState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({ x: </a:t>
            </a:r>
            <a:r>
              <a:rPr lang="en" sz="1800">
                <a:solidFill>
                  <a:srgbClr val="2AA198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})</a:t>
            </a:r>
            <a:endParaRPr sz="18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8" name="Google Shape;188;p38"/>
          <p:cNvSpPr txBox="1"/>
          <p:nvPr/>
        </p:nvSpPr>
        <p:spPr>
          <a:xfrm>
            <a:off x="5107375" y="1291950"/>
            <a:ext cx="3964200" cy="25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const [x, </a:t>
            </a:r>
            <a:r>
              <a:rPr lang="en" sz="1800">
                <a:solidFill>
                  <a:srgbClr val="FF7800"/>
                </a:solidFill>
                <a:latin typeface="Consolas"/>
                <a:ea typeface="Consolas"/>
                <a:cs typeface="Consolas"/>
                <a:sym typeface="Consolas"/>
              </a:rPr>
              <a:t>setX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en" sz="1800">
                <a:solidFill>
                  <a:srgbClr val="FF7800"/>
                </a:solidFill>
                <a:latin typeface="Consolas"/>
                <a:ea typeface="Consolas"/>
                <a:cs typeface="Consolas"/>
                <a:sym typeface="Consolas"/>
              </a:rPr>
              <a:t>useState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2AA198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7800"/>
                </a:solidFill>
                <a:latin typeface="Consolas"/>
                <a:ea typeface="Consolas"/>
                <a:cs typeface="Consolas"/>
                <a:sym typeface="Consolas"/>
              </a:rPr>
              <a:t>setX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2AA198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9" name="Google Shape;189;p38"/>
          <p:cNvSpPr/>
          <p:nvPr/>
        </p:nvSpPr>
        <p:spPr>
          <a:xfrm>
            <a:off x="3323875" y="1904525"/>
            <a:ext cx="1783500" cy="525900"/>
          </a:xfrm>
          <a:prstGeom prst="rightArrow">
            <a:avLst>
              <a:gd fmla="val 38628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8"/>
          <p:cNvSpPr/>
          <p:nvPr/>
        </p:nvSpPr>
        <p:spPr>
          <a:xfrm>
            <a:off x="3323875" y="2739675"/>
            <a:ext cx="1783500" cy="525900"/>
          </a:xfrm>
          <a:prstGeom prst="rightArrow">
            <a:avLst>
              <a:gd fmla="val 38628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8"/>
          <p:cNvSpPr txBox="1"/>
          <p:nvPr/>
        </p:nvSpPr>
        <p:spPr>
          <a:xfrm>
            <a:off x="218350" y="627325"/>
            <a:ext cx="3105600" cy="11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state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object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(Class Components)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38"/>
          <p:cNvSpPr txBox="1"/>
          <p:nvPr/>
        </p:nvSpPr>
        <p:spPr>
          <a:xfrm>
            <a:off x="5107375" y="627325"/>
            <a:ext cx="3681000" cy="11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useState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Hook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(Functional Components)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38"/>
          <p:cNvSpPr txBox="1"/>
          <p:nvPr/>
        </p:nvSpPr>
        <p:spPr>
          <a:xfrm>
            <a:off x="4965775" y="1489125"/>
            <a:ext cx="39642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" marR="381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useState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 from </a:t>
            </a:r>
            <a:r>
              <a:rPr lang="en">
                <a:solidFill>
                  <a:srgbClr val="409B1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'react'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9"/>
          <p:cNvSpPr txBox="1"/>
          <p:nvPr/>
        </p:nvSpPr>
        <p:spPr>
          <a:xfrm>
            <a:off x="0" y="962108"/>
            <a:ext cx="91440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Overview for today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39"/>
          <p:cNvSpPr txBox="1"/>
          <p:nvPr/>
        </p:nvSpPr>
        <p:spPr>
          <a:xfrm>
            <a:off x="526475" y="1414376"/>
            <a:ext cx="5378400" cy="18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Component Life Cycle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D9D9D9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useEffect</a:t>
            </a:r>
            <a:r>
              <a:rPr lang="en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 Hook</a:t>
            </a:r>
            <a:endParaRPr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Debugging</a:t>
            </a:r>
            <a:endParaRPr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0" name="Google Shape;20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3800" y="1369524"/>
            <a:ext cx="1371000" cy="13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0"/>
          <p:cNvSpPr txBox="1"/>
          <p:nvPr/>
        </p:nvSpPr>
        <p:spPr>
          <a:xfrm>
            <a:off x="0" y="962108"/>
            <a:ext cx="91440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Overview for today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40"/>
          <p:cNvSpPr txBox="1"/>
          <p:nvPr/>
        </p:nvSpPr>
        <p:spPr>
          <a:xfrm>
            <a:off x="526475" y="1414376"/>
            <a:ext cx="5378400" cy="18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Component Life Cycle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useEffect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Hook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Debugging</a:t>
            </a:r>
            <a:endParaRPr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7" name="Google Shape;20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3800" y="1369524"/>
            <a:ext cx="1371000" cy="13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1"/>
          <p:cNvSpPr txBox="1"/>
          <p:nvPr/>
        </p:nvSpPr>
        <p:spPr>
          <a:xfrm>
            <a:off x="2335500" y="1384113"/>
            <a:ext cx="4473000" cy="9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Live Exercise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To-Do List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3" name="Google Shape;213;p4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3275" y="2324437"/>
            <a:ext cx="1577428" cy="494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1"/>
          <p:cNvSpPr txBox="1"/>
          <p:nvPr/>
        </p:nvSpPr>
        <p:spPr>
          <a:xfrm>
            <a:off x="3460500" y="3173488"/>
            <a:ext cx="22230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Run </a:t>
            </a:r>
            <a:r>
              <a:rPr lang="en">
                <a:solidFill>
                  <a:srgbClr val="555555"/>
                </a:solidFill>
                <a:highlight>
                  <a:srgbClr val="F3F3F3"/>
                </a:highlight>
                <a:latin typeface="Roboto Mono"/>
                <a:ea typeface="Roboto Mono"/>
                <a:cs typeface="Roboto Mono"/>
                <a:sym typeface="Roboto Mono"/>
              </a:rPr>
              <a:t>npm install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arenR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Open with Expo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2"/>
          <p:cNvSpPr txBox="1"/>
          <p:nvPr/>
        </p:nvSpPr>
        <p:spPr>
          <a:xfrm>
            <a:off x="218350" y="2021700"/>
            <a:ext cx="3105600" cy="19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7800"/>
                </a:solidFill>
                <a:latin typeface="Consolas"/>
                <a:ea typeface="Consolas"/>
                <a:cs typeface="Consolas"/>
                <a:sym typeface="Consolas"/>
              </a:rPr>
              <a:t>componentDidMount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7800"/>
                </a:solidFill>
                <a:latin typeface="Consolas"/>
                <a:ea typeface="Consolas"/>
                <a:cs typeface="Consolas"/>
                <a:sym typeface="Consolas"/>
              </a:rPr>
              <a:t>componentDidUpdate</a:t>
            </a:r>
            <a:endParaRPr sz="1800">
              <a:solidFill>
                <a:srgbClr val="FF78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78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78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7800"/>
                </a:solidFill>
                <a:latin typeface="Consolas"/>
                <a:ea typeface="Consolas"/>
                <a:cs typeface="Consolas"/>
                <a:sym typeface="Consolas"/>
              </a:rPr>
              <a:t>componentWillUnmount</a:t>
            </a:r>
            <a:endParaRPr sz="1800">
              <a:solidFill>
                <a:srgbClr val="FF78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0" name="Google Shape;220;p42"/>
          <p:cNvSpPr txBox="1"/>
          <p:nvPr/>
        </p:nvSpPr>
        <p:spPr>
          <a:xfrm>
            <a:off x="5265075" y="2385625"/>
            <a:ext cx="3602700" cy="18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7800"/>
                </a:solidFill>
                <a:latin typeface="Consolas"/>
                <a:ea typeface="Consolas"/>
                <a:cs typeface="Consolas"/>
                <a:sym typeface="Consolas"/>
              </a:rPr>
              <a:t>useEffect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() </a:t>
            </a:r>
            <a:r>
              <a:rPr lang="en">
                <a:solidFill>
                  <a:srgbClr val="FF7800"/>
                </a:solidFill>
                <a:latin typeface="Consolas"/>
                <a:ea typeface="Consolas"/>
                <a:cs typeface="Consolas"/>
                <a:sym typeface="Consolas"/>
              </a:rPr>
              <a:t>=&gt;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>
                <a:solidFill>
                  <a:srgbClr val="69696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Fetch data from API</a:t>
            </a:r>
            <a:endParaRPr>
              <a:solidFill>
                <a:srgbClr val="696969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9696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// Perform cleanup</a:t>
            </a:r>
            <a:endParaRPr>
              <a:solidFill>
                <a:srgbClr val="696969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9696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// etc.</a:t>
            </a:r>
            <a:endParaRPr>
              <a:solidFill>
                <a:srgbClr val="696969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},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9696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Array of dependencies</a:t>
            </a:r>
            <a:endParaRPr>
              <a:solidFill>
                <a:srgbClr val="696969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9696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Used for optimization</a:t>
            </a:r>
            <a:endParaRPr>
              <a:solidFill>
                <a:srgbClr val="696969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9696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Optional</a:t>
            </a:r>
            <a:endParaRPr>
              <a:solidFill>
                <a:srgbClr val="696969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1" name="Google Shape;221;p42"/>
          <p:cNvSpPr/>
          <p:nvPr/>
        </p:nvSpPr>
        <p:spPr>
          <a:xfrm rot="992644">
            <a:off x="3326757" y="2090944"/>
            <a:ext cx="1644584" cy="525762"/>
          </a:xfrm>
          <a:prstGeom prst="rightArrow">
            <a:avLst>
              <a:gd fmla="val 38628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42"/>
          <p:cNvSpPr/>
          <p:nvPr/>
        </p:nvSpPr>
        <p:spPr>
          <a:xfrm>
            <a:off x="3323875" y="2739675"/>
            <a:ext cx="1783500" cy="525900"/>
          </a:xfrm>
          <a:prstGeom prst="rightArrow">
            <a:avLst>
              <a:gd fmla="val 38628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42"/>
          <p:cNvSpPr txBox="1"/>
          <p:nvPr/>
        </p:nvSpPr>
        <p:spPr>
          <a:xfrm>
            <a:off x="218350" y="627325"/>
            <a:ext cx="3105600" cy="11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Life cycle functions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(Class Components)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2"/>
          <p:cNvSpPr txBox="1"/>
          <p:nvPr/>
        </p:nvSpPr>
        <p:spPr>
          <a:xfrm>
            <a:off x="5107375" y="627325"/>
            <a:ext cx="3681000" cy="11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useEffect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Hook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(Functional Components)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2"/>
          <p:cNvSpPr/>
          <p:nvPr/>
        </p:nvSpPr>
        <p:spPr>
          <a:xfrm rot="-726780">
            <a:off x="3325531" y="3322278"/>
            <a:ext cx="1645537" cy="525918"/>
          </a:xfrm>
          <a:prstGeom prst="rightArrow">
            <a:avLst>
              <a:gd fmla="val 38628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42"/>
          <p:cNvSpPr txBox="1"/>
          <p:nvPr/>
        </p:nvSpPr>
        <p:spPr>
          <a:xfrm>
            <a:off x="4965775" y="1489125"/>
            <a:ext cx="39642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" marR="381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useEffect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 from </a:t>
            </a:r>
            <a:r>
              <a:rPr lang="en">
                <a:solidFill>
                  <a:srgbClr val="409B1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'react'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7" name="Google Shape;227;p42"/>
          <p:cNvSpPr txBox="1"/>
          <p:nvPr/>
        </p:nvSpPr>
        <p:spPr>
          <a:xfrm>
            <a:off x="0" y="4742475"/>
            <a:ext cx="9144000" cy="401100"/>
          </a:xfrm>
          <a:prstGeom prst="rect">
            <a:avLst/>
          </a:prstGeom>
          <a:solidFill>
            <a:srgbClr val="384048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00050" marR="38675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0F3F3"/>
                </a:solidFill>
                <a:latin typeface="Roboto"/>
                <a:ea typeface="Roboto"/>
                <a:cs typeface="Roboto"/>
                <a:sym typeface="Roboto"/>
              </a:rPr>
              <a:t>USEFUL RESOURCES</a:t>
            </a:r>
            <a:r>
              <a:rPr lang="en">
                <a:solidFill>
                  <a:srgbClr val="F0F3F3"/>
                </a:solidFill>
                <a:latin typeface="Roboto"/>
                <a:ea typeface="Roboto"/>
                <a:cs typeface="Roboto"/>
                <a:sym typeface="Roboto"/>
              </a:rPr>
              <a:t> / </a:t>
            </a:r>
            <a:r>
              <a:rPr lang="en" u="sng">
                <a:solidFill>
                  <a:srgbClr val="4DD0E1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React Docs</a:t>
            </a:r>
            <a:r>
              <a:rPr lang="en">
                <a:solidFill>
                  <a:srgbClr val="4DD0E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300">
              <a:solidFill>
                <a:srgbClr val="F0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3"/>
          <p:cNvSpPr txBox="1"/>
          <p:nvPr/>
        </p:nvSpPr>
        <p:spPr>
          <a:xfrm>
            <a:off x="0" y="76200"/>
            <a:ext cx="9144000" cy="11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Example of </a:t>
            </a:r>
            <a:r>
              <a:rPr lang="en" sz="2400">
                <a:solidFill>
                  <a:srgbClr val="434343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useEffect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Hook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43"/>
          <p:cNvSpPr txBox="1"/>
          <p:nvPr/>
        </p:nvSpPr>
        <p:spPr>
          <a:xfrm>
            <a:off x="0" y="4742475"/>
            <a:ext cx="9144000" cy="401100"/>
          </a:xfrm>
          <a:prstGeom prst="rect">
            <a:avLst/>
          </a:prstGeom>
          <a:solidFill>
            <a:srgbClr val="384048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00050" marR="38675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0F3F3"/>
                </a:solidFill>
                <a:latin typeface="Roboto"/>
                <a:ea typeface="Roboto"/>
                <a:cs typeface="Roboto"/>
                <a:sym typeface="Roboto"/>
              </a:rPr>
              <a:t>SOURCE</a:t>
            </a:r>
            <a:r>
              <a:rPr lang="en">
                <a:solidFill>
                  <a:srgbClr val="F0F3F3"/>
                </a:solidFill>
                <a:latin typeface="Roboto"/>
                <a:ea typeface="Roboto"/>
                <a:cs typeface="Roboto"/>
                <a:sym typeface="Roboto"/>
              </a:rPr>
              <a:t> / </a:t>
            </a:r>
            <a:r>
              <a:rPr lang="en" u="sng">
                <a:solidFill>
                  <a:srgbClr val="4DD0E1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React Docs</a:t>
            </a:r>
            <a:r>
              <a:rPr lang="en">
                <a:solidFill>
                  <a:srgbClr val="4DD0E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300">
              <a:solidFill>
                <a:srgbClr val="F0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" name="Google Shape;23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1763" y="1023900"/>
            <a:ext cx="4120476" cy="344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913" y="1028450"/>
            <a:ext cx="6116176" cy="3391401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4"/>
          <p:cNvSpPr txBox="1"/>
          <p:nvPr/>
        </p:nvSpPr>
        <p:spPr>
          <a:xfrm>
            <a:off x="0" y="76200"/>
            <a:ext cx="9144000" cy="11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Example of </a:t>
            </a:r>
            <a:r>
              <a:rPr lang="en" sz="2400">
                <a:solidFill>
                  <a:srgbClr val="434343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useEffect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Hook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" name="Google Shape;241;p44"/>
          <p:cNvSpPr txBox="1"/>
          <p:nvPr/>
        </p:nvSpPr>
        <p:spPr>
          <a:xfrm>
            <a:off x="0" y="4742475"/>
            <a:ext cx="9144000" cy="401100"/>
          </a:xfrm>
          <a:prstGeom prst="rect">
            <a:avLst/>
          </a:prstGeom>
          <a:solidFill>
            <a:srgbClr val="384048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00050" marR="38675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0F3F3"/>
                </a:solidFill>
                <a:latin typeface="Roboto"/>
                <a:ea typeface="Roboto"/>
                <a:cs typeface="Roboto"/>
                <a:sym typeface="Roboto"/>
              </a:rPr>
              <a:t>SOURCE</a:t>
            </a:r>
            <a:r>
              <a:rPr lang="en">
                <a:solidFill>
                  <a:srgbClr val="F0F3F3"/>
                </a:solidFill>
                <a:latin typeface="Roboto"/>
                <a:ea typeface="Roboto"/>
                <a:cs typeface="Roboto"/>
                <a:sym typeface="Roboto"/>
              </a:rPr>
              <a:t> / </a:t>
            </a:r>
            <a:r>
              <a:rPr lang="en" u="sng">
                <a:solidFill>
                  <a:srgbClr val="4DD0E1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React Docs</a:t>
            </a:r>
            <a:r>
              <a:rPr lang="en">
                <a:solidFill>
                  <a:srgbClr val="4DD0E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300">
              <a:solidFill>
                <a:srgbClr val="F0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/>
        </p:nvSpPr>
        <p:spPr>
          <a:xfrm>
            <a:off x="2335500" y="1384113"/>
            <a:ext cx="4473000" cy="9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Live Exercise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To-Do List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" name="Google Shape;111;p2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3275" y="2324437"/>
            <a:ext cx="1577428" cy="49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7"/>
          <p:cNvSpPr txBox="1"/>
          <p:nvPr/>
        </p:nvSpPr>
        <p:spPr>
          <a:xfrm>
            <a:off x="3460500" y="3173488"/>
            <a:ext cx="22230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Run </a:t>
            </a:r>
            <a:r>
              <a:rPr lang="en">
                <a:solidFill>
                  <a:srgbClr val="555555"/>
                </a:solidFill>
                <a:highlight>
                  <a:srgbClr val="F3F3F3"/>
                </a:highlight>
                <a:latin typeface="Roboto Mono"/>
                <a:ea typeface="Roboto Mono"/>
                <a:cs typeface="Roboto Mono"/>
                <a:sym typeface="Roboto Mono"/>
              </a:rPr>
              <a:t>npm install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arenR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Open with Expo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687" y="489900"/>
            <a:ext cx="3766625" cy="282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5"/>
          <p:cNvSpPr txBox="1"/>
          <p:nvPr/>
        </p:nvSpPr>
        <p:spPr>
          <a:xfrm>
            <a:off x="2335500" y="3584550"/>
            <a:ext cx="4473000" cy="9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Live Exercise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To-Do List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Complete useEffect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45"/>
          <p:cNvSpPr txBox="1"/>
          <p:nvPr/>
        </p:nvSpPr>
        <p:spPr>
          <a:xfrm>
            <a:off x="5961600" y="1316950"/>
            <a:ext cx="3038700" cy="9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Follow along code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https://reflect.sh/liked-achiever</a:t>
            </a:r>
            <a:r>
              <a:rPr lang="en"/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45"/>
          <p:cNvSpPr txBox="1"/>
          <p:nvPr/>
        </p:nvSpPr>
        <p:spPr>
          <a:xfrm>
            <a:off x="5961600" y="2602850"/>
            <a:ext cx="30387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Helpful links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setInterval</a:t>
            </a:r>
            <a:endParaRPr/>
          </a:p>
        </p:txBody>
      </p:sp>
      <p:pic>
        <p:nvPicPr>
          <p:cNvPr id="250" name="Google Shape;25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025" y="373175"/>
            <a:ext cx="2030698" cy="439713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6"/>
          <p:cNvSpPr txBox="1"/>
          <p:nvPr/>
        </p:nvSpPr>
        <p:spPr>
          <a:xfrm>
            <a:off x="0" y="962108"/>
            <a:ext cx="91440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Overview for today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46"/>
          <p:cNvSpPr txBox="1"/>
          <p:nvPr/>
        </p:nvSpPr>
        <p:spPr>
          <a:xfrm>
            <a:off x="526475" y="1414376"/>
            <a:ext cx="5378400" cy="18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Component Life Cycle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useEffect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Hook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Debugging</a:t>
            </a:r>
            <a:endParaRPr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7" name="Google Shape;25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3800" y="1369524"/>
            <a:ext cx="1371000" cy="13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7"/>
          <p:cNvSpPr txBox="1"/>
          <p:nvPr>
            <p:ph type="title"/>
          </p:nvPr>
        </p:nvSpPr>
        <p:spPr>
          <a:xfrm>
            <a:off x="311700" y="33863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Minute Break</a:t>
            </a:r>
            <a:endParaRPr/>
          </a:p>
        </p:txBody>
      </p:sp>
      <p:pic>
        <p:nvPicPr>
          <p:cNvPr descr="i need a break GIF" id="263" name="Google Shape;26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013" y="800650"/>
            <a:ext cx="5125976" cy="249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8"/>
          <p:cNvSpPr txBox="1"/>
          <p:nvPr/>
        </p:nvSpPr>
        <p:spPr>
          <a:xfrm>
            <a:off x="0" y="962108"/>
            <a:ext cx="91440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Overview for today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48"/>
          <p:cNvSpPr txBox="1"/>
          <p:nvPr/>
        </p:nvSpPr>
        <p:spPr>
          <a:xfrm>
            <a:off x="526475" y="1414376"/>
            <a:ext cx="5378400" cy="18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Component Life Cycle</a:t>
            </a:r>
            <a:endParaRPr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D9D9D9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useEffect</a:t>
            </a:r>
            <a:r>
              <a:rPr lang="en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 Hook</a:t>
            </a:r>
            <a:endParaRPr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Debugging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0" name="Google Shape;27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3800" y="1369524"/>
            <a:ext cx="1371000" cy="13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687" y="489900"/>
            <a:ext cx="3766625" cy="282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9"/>
          <p:cNvSpPr txBox="1"/>
          <p:nvPr/>
        </p:nvSpPr>
        <p:spPr>
          <a:xfrm>
            <a:off x="2335500" y="3584550"/>
            <a:ext cx="4473000" cy="9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Live Exercise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Debugging Egg-Hunt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Can you spot (and fix!) all 8 errors?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49"/>
          <p:cNvSpPr txBox="1"/>
          <p:nvPr/>
        </p:nvSpPr>
        <p:spPr>
          <a:xfrm>
            <a:off x="5961600" y="1316950"/>
            <a:ext cx="3038700" cy="9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Follow along code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https://reflect.sh/sole-sister</a:t>
            </a:r>
            <a:r>
              <a:rPr lang="en"/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49"/>
          <p:cNvSpPr txBox="1"/>
          <p:nvPr/>
        </p:nvSpPr>
        <p:spPr>
          <a:xfrm>
            <a:off x="5961600" y="2602850"/>
            <a:ext cx="30387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GitHub</a:t>
            </a:r>
            <a:endParaRPr/>
          </a:p>
        </p:txBody>
      </p:sp>
      <p:pic>
        <p:nvPicPr>
          <p:cNvPr id="279" name="Google Shape;279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800" y="415800"/>
            <a:ext cx="2264374" cy="4311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3800" y="484800"/>
            <a:ext cx="4496400" cy="4173900"/>
          </a:xfrm>
          <a:prstGeom prst="roundRect">
            <a:avLst>
              <a:gd fmla="val 2727" name="adj"/>
            </a:avLst>
          </a:prstGeom>
          <a:noFill/>
          <a:ln>
            <a:noFill/>
          </a:ln>
        </p:spPr>
      </p:pic>
      <p:pic>
        <p:nvPicPr>
          <p:cNvPr id="285" name="Google Shape;28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2225" y="669700"/>
            <a:ext cx="1270550" cy="185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0150" y="669700"/>
            <a:ext cx="1270550" cy="185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1950" y="2390925"/>
            <a:ext cx="1270550" cy="185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050" y="198100"/>
            <a:ext cx="2518499" cy="4442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2225" y="669700"/>
            <a:ext cx="1270550" cy="185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0150" y="669700"/>
            <a:ext cx="1270550" cy="185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1950" y="2390925"/>
            <a:ext cx="1270550" cy="185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0350" y="354775"/>
            <a:ext cx="2163301" cy="381617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52"/>
          <p:cNvSpPr txBox="1"/>
          <p:nvPr/>
        </p:nvSpPr>
        <p:spPr>
          <a:xfrm>
            <a:off x="0" y="4236200"/>
            <a:ext cx="9144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How might I get started on debugging my code?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6500" y="745749"/>
            <a:ext cx="1371000" cy="13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6675" y="2044025"/>
            <a:ext cx="750650" cy="75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6500" y="745749"/>
            <a:ext cx="1371000" cy="13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6675" y="2044025"/>
            <a:ext cx="750650" cy="75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5700" y="3514251"/>
            <a:ext cx="1072575" cy="1072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" name="Google Shape;315;p54"/>
          <p:cNvCxnSpPr>
            <a:stCxn id="313" idx="2"/>
            <a:endCxn id="314" idx="0"/>
          </p:cNvCxnSpPr>
          <p:nvPr/>
        </p:nvCxnSpPr>
        <p:spPr>
          <a:xfrm flipH="1" rot="-5400000">
            <a:off x="4212450" y="3154225"/>
            <a:ext cx="719700" cy="600"/>
          </a:xfrm>
          <a:prstGeom prst="curvedConnector3">
            <a:avLst>
              <a:gd fmla="val 49991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type="title"/>
          </p:nvPr>
        </p:nvSpPr>
        <p:spPr>
          <a:xfrm>
            <a:off x="6275750" y="752150"/>
            <a:ext cx="2239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 3 is due at midnight</a:t>
            </a:r>
            <a:endParaRPr/>
          </a:p>
        </p:txBody>
      </p:sp>
      <p:pic>
        <p:nvPicPr>
          <p:cNvPr id="118" name="Google Shape;1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225" y="152400"/>
            <a:ext cx="483869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6925" y="1415338"/>
            <a:ext cx="1667900" cy="231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125" y="152400"/>
            <a:ext cx="2742958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5"/>
          <p:cNvSpPr txBox="1"/>
          <p:nvPr/>
        </p:nvSpPr>
        <p:spPr>
          <a:xfrm>
            <a:off x="2667050" y="0"/>
            <a:ext cx="1668000" cy="53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0">
                <a:solidFill>
                  <a:srgbClr val="666666"/>
                </a:solidFill>
                <a:latin typeface="Amatic SC"/>
                <a:ea typeface="Amatic SC"/>
                <a:cs typeface="Amatic SC"/>
                <a:sym typeface="Amatic SC"/>
              </a:rPr>
              <a:t>{</a:t>
            </a:r>
            <a:endParaRPr sz="30000">
              <a:solidFill>
                <a:srgbClr val="666666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23" name="Google Shape;323;p55"/>
          <p:cNvSpPr txBox="1"/>
          <p:nvPr/>
        </p:nvSpPr>
        <p:spPr>
          <a:xfrm>
            <a:off x="123450" y="1833450"/>
            <a:ext cx="28254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05068"/>
                </a:solidFill>
                <a:latin typeface="Roboto"/>
                <a:ea typeface="Roboto"/>
                <a:cs typeface="Roboto"/>
                <a:sym typeface="Roboto"/>
              </a:rPr>
              <a:t>⌘D (iOS)</a:t>
            </a:r>
            <a:endParaRPr sz="1350">
              <a:solidFill>
                <a:srgbClr val="00506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05068"/>
                </a:solidFill>
                <a:latin typeface="Roboto"/>
                <a:ea typeface="Roboto"/>
                <a:cs typeface="Roboto"/>
                <a:sym typeface="Roboto"/>
              </a:rPr>
              <a:t>⌘M (Android)</a:t>
            </a:r>
            <a:endParaRPr sz="1350">
              <a:solidFill>
                <a:srgbClr val="00506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506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05068"/>
                </a:solidFill>
                <a:latin typeface="Roboto"/>
                <a:ea typeface="Roboto"/>
                <a:cs typeface="Roboto"/>
                <a:sym typeface="Roboto"/>
              </a:rPr>
              <a:t>or shake your device!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125" y="168650"/>
            <a:ext cx="2742958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56"/>
          <p:cNvSpPr txBox="1"/>
          <p:nvPr/>
        </p:nvSpPr>
        <p:spPr>
          <a:xfrm>
            <a:off x="1262325" y="1752900"/>
            <a:ext cx="31797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05068"/>
                </a:solidFill>
                <a:latin typeface="Roboto"/>
                <a:ea typeface="Roboto"/>
                <a:cs typeface="Roboto"/>
                <a:sym typeface="Roboto"/>
              </a:rPr>
              <a:t>Reloads your entire app, from scratch.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56"/>
          <p:cNvSpPr/>
          <p:nvPr/>
        </p:nvSpPr>
        <p:spPr>
          <a:xfrm>
            <a:off x="6108650" y="1876350"/>
            <a:ext cx="1558500" cy="1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1" name="Google Shape;331;p56"/>
          <p:cNvCxnSpPr>
            <a:stCxn id="329" idx="3"/>
            <a:endCxn id="330" idx="1"/>
          </p:cNvCxnSpPr>
          <p:nvPr/>
        </p:nvCxnSpPr>
        <p:spPr>
          <a:xfrm>
            <a:off x="4442025" y="1960200"/>
            <a:ext cx="1666500" cy="600"/>
          </a:xfrm>
          <a:prstGeom prst="curvedConnector3">
            <a:avLst>
              <a:gd fmla="val 50004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125" y="168650"/>
            <a:ext cx="2742958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7"/>
          <p:cNvSpPr txBox="1"/>
          <p:nvPr/>
        </p:nvSpPr>
        <p:spPr>
          <a:xfrm>
            <a:off x="1262325" y="1752900"/>
            <a:ext cx="31797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Reloads your entire app, from scratch.</a:t>
            </a:r>
            <a:endParaRPr sz="24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8" name="Google Shape;338;p57"/>
          <p:cNvCxnSpPr/>
          <p:nvPr/>
        </p:nvCxnSpPr>
        <p:spPr>
          <a:xfrm flipH="1" rot="10800000">
            <a:off x="4622150" y="2164200"/>
            <a:ext cx="1474500" cy="1131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39" name="Google Shape;339;p57"/>
          <p:cNvSpPr txBox="1"/>
          <p:nvPr/>
        </p:nvSpPr>
        <p:spPr>
          <a:xfrm>
            <a:off x="1027725" y="2074875"/>
            <a:ext cx="3648900" cy="12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05068"/>
                </a:solidFill>
                <a:latin typeface="Roboto"/>
                <a:ea typeface="Roboto"/>
                <a:cs typeface="Roboto"/>
                <a:sym typeface="Roboto"/>
              </a:rPr>
              <a:t>Reload entire app when you make a change.</a:t>
            </a:r>
            <a:endParaRPr sz="1350">
              <a:solidFill>
                <a:srgbClr val="00506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506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506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05068"/>
                </a:solidFill>
                <a:latin typeface="Roboto Light"/>
                <a:ea typeface="Roboto Light"/>
                <a:cs typeface="Roboto Light"/>
                <a:sym typeface="Roboto Light"/>
              </a:rPr>
              <a:t>(you’ll lose your </a:t>
            </a:r>
            <a:r>
              <a:rPr lang="en" sz="1350">
                <a:solidFill>
                  <a:srgbClr val="005068"/>
                </a:solidFill>
                <a:highlight>
                  <a:srgbClr val="D9D9D9"/>
                </a:highlight>
                <a:latin typeface="Roboto Light"/>
                <a:ea typeface="Roboto Light"/>
                <a:cs typeface="Roboto Light"/>
                <a:sym typeface="Roboto Light"/>
              </a:rPr>
              <a:t>state</a:t>
            </a:r>
            <a:r>
              <a:rPr lang="en" sz="1350">
                <a:solidFill>
                  <a:srgbClr val="005068"/>
                </a:solidFill>
                <a:latin typeface="Roboto Light"/>
                <a:ea typeface="Roboto Light"/>
                <a:cs typeface="Roboto Light"/>
                <a:sym typeface="Roboto Light"/>
              </a:rPr>
              <a:t> with both of these)</a:t>
            </a:r>
            <a:endParaRPr sz="1350">
              <a:solidFill>
                <a:srgbClr val="005068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125" y="168650"/>
            <a:ext cx="2742958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8"/>
          <p:cNvSpPr txBox="1"/>
          <p:nvPr/>
        </p:nvSpPr>
        <p:spPr>
          <a:xfrm>
            <a:off x="1262325" y="1752900"/>
            <a:ext cx="31797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Reloads your entire app, from scratch.</a:t>
            </a:r>
            <a:endParaRPr sz="24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46" name="Google Shape;346;p58"/>
          <p:cNvCxnSpPr/>
          <p:nvPr/>
        </p:nvCxnSpPr>
        <p:spPr>
          <a:xfrm flipH="1" rot="10800000">
            <a:off x="4466100" y="2356025"/>
            <a:ext cx="1660500" cy="2517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47" name="Google Shape;347;p58"/>
          <p:cNvSpPr txBox="1"/>
          <p:nvPr/>
        </p:nvSpPr>
        <p:spPr>
          <a:xfrm>
            <a:off x="1027725" y="2074875"/>
            <a:ext cx="3648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Reload entire app when you make a change.</a:t>
            </a:r>
            <a:endParaRPr sz="1350">
              <a:solidFill>
                <a:srgbClr val="D9D9D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48" name="Google Shape;348;p58"/>
          <p:cNvSpPr txBox="1"/>
          <p:nvPr/>
        </p:nvSpPr>
        <p:spPr>
          <a:xfrm>
            <a:off x="1027725" y="2393759"/>
            <a:ext cx="3648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05068"/>
                </a:solidFill>
                <a:latin typeface="Roboto"/>
                <a:ea typeface="Roboto"/>
                <a:cs typeface="Roboto"/>
                <a:sym typeface="Roboto"/>
              </a:rPr>
              <a:t>(literally) show’s a performance monitor</a:t>
            </a:r>
            <a:endParaRPr sz="1350">
              <a:solidFill>
                <a:srgbClr val="005068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125" y="168650"/>
            <a:ext cx="2742958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59"/>
          <p:cNvSpPr txBox="1"/>
          <p:nvPr/>
        </p:nvSpPr>
        <p:spPr>
          <a:xfrm>
            <a:off x="1262325" y="1752900"/>
            <a:ext cx="31797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Reloads your entire app, from scratch.</a:t>
            </a:r>
            <a:endParaRPr sz="24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Google Shape;355;p59"/>
          <p:cNvSpPr txBox="1"/>
          <p:nvPr/>
        </p:nvSpPr>
        <p:spPr>
          <a:xfrm>
            <a:off x="1027725" y="2074875"/>
            <a:ext cx="3648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Reload entire app when you make a change.</a:t>
            </a:r>
            <a:endParaRPr sz="1350">
              <a:solidFill>
                <a:srgbClr val="D9D9D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6" name="Google Shape;356;p59"/>
          <p:cNvSpPr txBox="1"/>
          <p:nvPr/>
        </p:nvSpPr>
        <p:spPr>
          <a:xfrm>
            <a:off x="1027725" y="2393759"/>
            <a:ext cx="3648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05068"/>
                </a:solidFill>
                <a:latin typeface="Roboto"/>
                <a:ea typeface="Roboto"/>
                <a:cs typeface="Roboto"/>
                <a:sym typeface="Roboto"/>
              </a:rPr>
              <a:t>(literally) show’s a performance monitor</a:t>
            </a:r>
            <a:endParaRPr sz="1350">
              <a:solidFill>
                <a:srgbClr val="005068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57" name="Google Shape;35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8125" y="121600"/>
            <a:ext cx="2742950" cy="48386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8" name="Google Shape;358;p59"/>
          <p:cNvCxnSpPr/>
          <p:nvPr/>
        </p:nvCxnSpPr>
        <p:spPr>
          <a:xfrm>
            <a:off x="4466100" y="2607725"/>
            <a:ext cx="1768500" cy="14568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60"/>
          <p:cNvPicPr preferRelativeResize="0"/>
          <p:nvPr/>
        </p:nvPicPr>
        <p:blipFill rotWithShape="1">
          <a:blip r:embed="rId3">
            <a:alphaModFix/>
          </a:blip>
          <a:srcRect b="15787" l="27940" r="28128" t="77274"/>
          <a:stretch/>
        </p:blipFill>
        <p:spPr>
          <a:xfrm>
            <a:off x="2689250" y="791299"/>
            <a:ext cx="3765501" cy="1049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61"/>
          <p:cNvPicPr preferRelativeResize="0"/>
          <p:nvPr/>
        </p:nvPicPr>
        <p:blipFill rotWithShape="1">
          <a:blip r:embed="rId3">
            <a:alphaModFix/>
          </a:blip>
          <a:srcRect b="15787" l="27940" r="28128" t="77274"/>
          <a:stretch/>
        </p:blipFill>
        <p:spPr>
          <a:xfrm>
            <a:off x="2689250" y="791299"/>
            <a:ext cx="3765501" cy="1049077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61"/>
          <p:cNvSpPr txBox="1"/>
          <p:nvPr/>
        </p:nvSpPr>
        <p:spPr>
          <a:xfrm>
            <a:off x="0" y="1707700"/>
            <a:ext cx="91440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iOS devices display </a:t>
            </a:r>
            <a:r>
              <a:rPr lang="en">
                <a:highlight>
                  <a:srgbClr val="EFEFEF"/>
                </a:highlight>
                <a:latin typeface="Roboto"/>
                <a:ea typeface="Roboto"/>
                <a:cs typeface="Roboto"/>
                <a:sym typeface="Roboto"/>
              </a:rPr>
              <a:t> 60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frames per second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(this gives the UI system about </a:t>
            </a:r>
            <a:r>
              <a:rPr lang="en" sz="1200">
                <a:highlight>
                  <a:srgbClr val="EFEFEF"/>
                </a:highlight>
                <a:latin typeface="Roboto"/>
                <a:ea typeface="Roboto"/>
                <a:cs typeface="Roboto"/>
                <a:sym typeface="Roboto"/>
              </a:rPr>
              <a:t>16.67ms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to generate a frame)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62"/>
          <p:cNvPicPr preferRelativeResize="0"/>
          <p:nvPr/>
        </p:nvPicPr>
        <p:blipFill rotWithShape="1">
          <a:blip r:embed="rId3">
            <a:alphaModFix/>
          </a:blip>
          <a:srcRect b="15787" l="27940" r="28128" t="77274"/>
          <a:stretch/>
        </p:blipFill>
        <p:spPr>
          <a:xfrm>
            <a:off x="2689250" y="791299"/>
            <a:ext cx="3765501" cy="1049077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62"/>
          <p:cNvSpPr txBox="1"/>
          <p:nvPr/>
        </p:nvSpPr>
        <p:spPr>
          <a:xfrm>
            <a:off x="0" y="1707700"/>
            <a:ext cx="91440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iOS devices display </a:t>
            </a:r>
            <a:r>
              <a:rPr lang="en">
                <a:highlight>
                  <a:srgbClr val="EFEFEF"/>
                </a:highlight>
                <a:latin typeface="Roboto"/>
                <a:ea typeface="Roboto"/>
                <a:cs typeface="Roboto"/>
                <a:sym typeface="Roboto"/>
              </a:rPr>
              <a:t> 60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frames per second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(this gives the UI system about </a:t>
            </a:r>
            <a:r>
              <a:rPr lang="en" sz="1200">
                <a:highlight>
                  <a:srgbClr val="EFEFEF"/>
                </a:highlight>
                <a:latin typeface="Roboto"/>
                <a:ea typeface="Roboto"/>
                <a:cs typeface="Roboto"/>
                <a:sym typeface="Roboto"/>
              </a:rPr>
              <a:t>16.67ms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to generate a frame)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76" name="Google Shape;376;p62"/>
          <p:cNvGraphicFramePr/>
          <p:nvPr/>
        </p:nvGraphicFramePr>
        <p:xfrm>
          <a:off x="952500" y="2453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{756E6465-BF82-4563-A95C-7B231D7B4690}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22222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JS frame rate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rgbClr val="22222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UI frame rate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is where your app lives. All events are processed here (touch, networking, etc).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If anything takes longer than 100ms, user will notice.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“main” thread.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is calculated at the native level.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Some components, like the   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EFEFE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ScrollView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live on the main thread.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6725" y="152400"/>
            <a:ext cx="1254649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63"/>
          <p:cNvSpPr txBox="1"/>
          <p:nvPr/>
        </p:nvSpPr>
        <p:spPr>
          <a:xfrm>
            <a:off x="3834300" y="1811025"/>
            <a:ext cx="4473000" cy="9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What are threads, anyways?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And why are they relevant?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4"/>
          <p:cNvSpPr txBox="1"/>
          <p:nvPr/>
        </p:nvSpPr>
        <p:spPr>
          <a:xfrm>
            <a:off x="0" y="431050"/>
            <a:ext cx="91440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Some things to keep in mind...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8" name="Google Shape;388;p64"/>
          <p:cNvSpPr txBox="1"/>
          <p:nvPr/>
        </p:nvSpPr>
        <p:spPr>
          <a:xfrm>
            <a:off x="1044150" y="1260850"/>
            <a:ext cx="7055700" cy="3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Performance is actually </a:t>
            </a:r>
            <a:r>
              <a:rPr i="1" lang="en" sz="1800">
                <a:latin typeface="Roboto"/>
                <a:ea typeface="Roboto"/>
                <a:cs typeface="Roboto"/>
                <a:sym typeface="Roboto"/>
              </a:rPr>
              <a:t>faster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when you release/publish the application. This is because developer tools use up a lot of resources.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JS FPS plunges when re-rendering a view that hardly changes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Implement </a:t>
            </a:r>
            <a:r>
              <a:rPr lang="en" sz="1800">
                <a:highlight>
                  <a:srgbClr val="EFEFE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>
                <a:solidFill>
                  <a:srgbClr val="005068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shouldComponentUpdate(nextProps, nextState)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when needed.</a:t>
            </a:r>
            <a:r>
              <a:rPr lang="en" sz="1800">
                <a:highlight>
                  <a:srgbClr val="EFEFE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highlight>
                <a:srgbClr val="EFEFE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6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Moving a view on the screen (scrolling, translating, rotating) drops UI thread FPS.</a:t>
            </a:r>
            <a:endParaRPr sz="16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Animating the size of an image drops UI thread FPS, unless you use the </a:t>
            </a:r>
            <a:r>
              <a:rPr lang="en" sz="1600">
                <a:highlight>
                  <a:srgbClr val="EFEFE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>
                <a:solidFill>
                  <a:srgbClr val="005068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transform: [{scale}]</a:t>
            </a:r>
            <a:r>
              <a:rPr lang="en" sz="1600">
                <a:solidFill>
                  <a:srgbClr val="00506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style property (i.e. when you “tap to zoom”).</a:t>
            </a:r>
            <a:endParaRPr sz="1600">
              <a:solidFill>
                <a:srgbClr val="005068"/>
              </a:solidFill>
              <a:highlight>
                <a:srgbClr val="EFEFE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9"/>
          <p:cNvSpPr txBox="1"/>
          <p:nvPr/>
        </p:nvSpPr>
        <p:spPr>
          <a:xfrm>
            <a:off x="0" y="962108"/>
            <a:ext cx="91440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Overview for today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29"/>
          <p:cNvSpPr txBox="1"/>
          <p:nvPr/>
        </p:nvSpPr>
        <p:spPr>
          <a:xfrm>
            <a:off x="526475" y="1414376"/>
            <a:ext cx="5378400" cy="18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Component Life Cycle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solidFill>
                  <a:srgbClr val="434343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useEffect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Hook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Debugging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5" name="Google Shape;1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3800" y="1369524"/>
            <a:ext cx="1371000" cy="13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125" y="168650"/>
            <a:ext cx="2742958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65"/>
          <p:cNvSpPr txBox="1"/>
          <p:nvPr/>
        </p:nvSpPr>
        <p:spPr>
          <a:xfrm>
            <a:off x="1262325" y="1752900"/>
            <a:ext cx="31797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Reloads your entire app, from scratch.</a:t>
            </a:r>
            <a:endParaRPr sz="24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95" name="Google Shape;395;p65"/>
          <p:cNvCxnSpPr/>
          <p:nvPr/>
        </p:nvCxnSpPr>
        <p:spPr>
          <a:xfrm flipH="1" rot="10800000">
            <a:off x="4466100" y="2356025"/>
            <a:ext cx="1660500" cy="2517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96" name="Google Shape;396;p65"/>
          <p:cNvSpPr txBox="1"/>
          <p:nvPr/>
        </p:nvSpPr>
        <p:spPr>
          <a:xfrm>
            <a:off x="1027725" y="2074875"/>
            <a:ext cx="3648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Reload entire app when you make a change.</a:t>
            </a:r>
            <a:endParaRPr sz="1350">
              <a:solidFill>
                <a:srgbClr val="D9D9D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97" name="Google Shape;397;p65"/>
          <p:cNvSpPr txBox="1"/>
          <p:nvPr/>
        </p:nvSpPr>
        <p:spPr>
          <a:xfrm>
            <a:off x="1027725" y="2393759"/>
            <a:ext cx="3648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05068"/>
                </a:solidFill>
                <a:latin typeface="Roboto"/>
                <a:ea typeface="Roboto"/>
                <a:cs typeface="Roboto"/>
                <a:sym typeface="Roboto"/>
              </a:rPr>
              <a:t>(literally) show’s a performance monitor</a:t>
            </a:r>
            <a:endParaRPr sz="1350">
              <a:solidFill>
                <a:srgbClr val="005068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125" y="168650"/>
            <a:ext cx="2742958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66"/>
          <p:cNvSpPr txBox="1"/>
          <p:nvPr/>
        </p:nvSpPr>
        <p:spPr>
          <a:xfrm>
            <a:off x="1262325" y="1752900"/>
            <a:ext cx="31797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Reloads your entire app, from scratch.</a:t>
            </a:r>
            <a:endParaRPr sz="24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4" name="Google Shape;404;p66"/>
          <p:cNvCxnSpPr/>
          <p:nvPr/>
        </p:nvCxnSpPr>
        <p:spPr>
          <a:xfrm flipH="1" rot="10800000">
            <a:off x="4238300" y="2589725"/>
            <a:ext cx="1876500" cy="3477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05" name="Google Shape;405;p66"/>
          <p:cNvSpPr txBox="1"/>
          <p:nvPr/>
        </p:nvSpPr>
        <p:spPr>
          <a:xfrm>
            <a:off x="1027725" y="2074875"/>
            <a:ext cx="3648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Reload entire app when you make a change.</a:t>
            </a:r>
            <a:endParaRPr sz="1350">
              <a:solidFill>
                <a:srgbClr val="D9D9D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06" name="Google Shape;406;p66"/>
          <p:cNvSpPr txBox="1"/>
          <p:nvPr/>
        </p:nvSpPr>
        <p:spPr>
          <a:xfrm>
            <a:off x="1027725" y="2393759"/>
            <a:ext cx="3648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(literally) show’s a performance monitor</a:t>
            </a:r>
            <a:endParaRPr sz="1350">
              <a:solidFill>
                <a:srgbClr val="D9D9D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07" name="Google Shape;407;p66"/>
          <p:cNvSpPr txBox="1"/>
          <p:nvPr/>
        </p:nvSpPr>
        <p:spPr>
          <a:xfrm>
            <a:off x="1027725" y="2716906"/>
            <a:ext cx="3648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05068"/>
                </a:solidFill>
                <a:latin typeface="Roboto"/>
                <a:ea typeface="Roboto"/>
                <a:cs typeface="Roboto"/>
                <a:sym typeface="Roboto"/>
              </a:rPr>
              <a:t>Reload </a:t>
            </a:r>
            <a:r>
              <a:rPr i="1" lang="en" sz="1350">
                <a:solidFill>
                  <a:srgbClr val="005068"/>
                </a:solidFill>
                <a:latin typeface="Roboto"/>
                <a:ea typeface="Roboto"/>
                <a:cs typeface="Roboto"/>
                <a:sym typeface="Roboto"/>
              </a:rPr>
              <a:t>parts</a:t>
            </a:r>
            <a:r>
              <a:rPr lang="en" sz="1350">
                <a:solidFill>
                  <a:srgbClr val="005068"/>
                </a:solidFill>
                <a:latin typeface="Roboto"/>
                <a:ea typeface="Roboto"/>
                <a:cs typeface="Roboto"/>
                <a:sym typeface="Roboto"/>
              </a:rPr>
              <a:t> of app (keeps state!)</a:t>
            </a:r>
            <a:endParaRPr sz="1350">
              <a:solidFill>
                <a:srgbClr val="005068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125" y="168650"/>
            <a:ext cx="2742958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7"/>
          <p:cNvSpPr txBox="1"/>
          <p:nvPr/>
        </p:nvSpPr>
        <p:spPr>
          <a:xfrm>
            <a:off x="1262325" y="1752900"/>
            <a:ext cx="31797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Reloads your entire app, from scratch.</a:t>
            </a:r>
            <a:endParaRPr sz="24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14" name="Google Shape;414;p67"/>
          <p:cNvCxnSpPr/>
          <p:nvPr/>
        </p:nvCxnSpPr>
        <p:spPr>
          <a:xfrm flipH="1" rot="10800000">
            <a:off x="4154375" y="2793475"/>
            <a:ext cx="1966200" cy="4377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15" name="Google Shape;415;p67"/>
          <p:cNvSpPr txBox="1"/>
          <p:nvPr/>
        </p:nvSpPr>
        <p:spPr>
          <a:xfrm>
            <a:off x="1027725" y="2074875"/>
            <a:ext cx="3648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Reload entire app when you make a change.</a:t>
            </a:r>
            <a:endParaRPr sz="1350">
              <a:solidFill>
                <a:srgbClr val="D9D9D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16" name="Google Shape;416;p67"/>
          <p:cNvSpPr txBox="1"/>
          <p:nvPr/>
        </p:nvSpPr>
        <p:spPr>
          <a:xfrm>
            <a:off x="1027725" y="2393759"/>
            <a:ext cx="3648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(literally) show’s a performance monitor</a:t>
            </a:r>
            <a:endParaRPr sz="1350">
              <a:solidFill>
                <a:srgbClr val="D9D9D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17" name="Google Shape;417;p67"/>
          <p:cNvSpPr txBox="1"/>
          <p:nvPr/>
        </p:nvSpPr>
        <p:spPr>
          <a:xfrm>
            <a:off x="1027725" y="2716906"/>
            <a:ext cx="3648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Reload </a:t>
            </a:r>
            <a:r>
              <a:rPr i="1"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parts</a:t>
            </a: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 of app (keeps state!)</a:t>
            </a:r>
            <a:endParaRPr sz="1350">
              <a:solidFill>
                <a:srgbClr val="D9D9D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18" name="Google Shape;418;p67"/>
          <p:cNvSpPr txBox="1"/>
          <p:nvPr/>
        </p:nvSpPr>
        <p:spPr>
          <a:xfrm>
            <a:off x="1027725" y="3022960"/>
            <a:ext cx="3648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05068"/>
                </a:solidFill>
                <a:latin typeface="Roboto"/>
                <a:ea typeface="Roboto"/>
                <a:cs typeface="Roboto"/>
                <a:sym typeface="Roboto"/>
              </a:rPr>
              <a:t>See styles of every component</a:t>
            </a:r>
            <a:endParaRPr sz="1350">
              <a:solidFill>
                <a:srgbClr val="005068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8"/>
          <p:cNvSpPr txBox="1"/>
          <p:nvPr/>
        </p:nvSpPr>
        <p:spPr>
          <a:xfrm>
            <a:off x="1262325" y="1752900"/>
            <a:ext cx="31797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Reloads your entire app, from scratch.</a:t>
            </a:r>
            <a:endParaRPr sz="24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4" name="Google Shape;424;p68"/>
          <p:cNvSpPr txBox="1"/>
          <p:nvPr/>
        </p:nvSpPr>
        <p:spPr>
          <a:xfrm>
            <a:off x="1027725" y="2074875"/>
            <a:ext cx="3648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Reload entire app when you make a change.</a:t>
            </a:r>
            <a:endParaRPr sz="1350">
              <a:solidFill>
                <a:srgbClr val="D9D9D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25" name="Google Shape;425;p68"/>
          <p:cNvSpPr txBox="1"/>
          <p:nvPr/>
        </p:nvSpPr>
        <p:spPr>
          <a:xfrm>
            <a:off x="1027725" y="2393759"/>
            <a:ext cx="3648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(literally) show’s a performance monitor</a:t>
            </a:r>
            <a:endParaRPr sz="1350">
              <a:solidFill>
                <a:srgbClr val="D9D9D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26" name="Google Shape;426;p68"/>
          <p:cNvSpPr txBox="1"/>
          <p:nvPr/>
        </p:nvSpPr>
        <p:spPr>
          <a:xfrm>
            <a:off x="1027725" y="2716906"/>
            <a:ext cx="3648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Reload </a:t>
            </a:r>
            <a:r>
              <a:rPr i="1"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parts</a:t>
            </a: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 of app (keeps state!)</a:t>
            </a:r>
            <a:endParaRPr sz="1350">
              <a:solidFill>
                <a:srgbClr val="D9D9D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27" name="Google Shape;427;p68"/>
          <p:cNvSpPr txBox="1"/>
          <p:nvPr/>
        </p:nvSpPr>
        <p:spPr>
          <a:xfrm>
            <a:off x="1027725" y="3022960"/>
            <a:ext cx="3648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05068"/>
                </a:solidFill>
                <a:latin typeface="Roboto"/>
                <a:ea typeface="Roboto"/>
                <a:cs typeface="Roboto"/>
                <a:sym typeface="Roboto"/>
              </a:rPr>
              <a:t>See styles of every component</a:t>
            </a:r>
            <a:endParaRPr sz="1350">
              <a:solidFill>
                <a:srgbClr val="005068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28" name="Google Shape;42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125" y="191036"/>
            <a:ext cx="2724975" cy="48069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9" name="Google Shape;429;p68"/>
          <p:cNvCxnSpPr/>
          <p:nvPr/>
        </p:nvCxnSpPr>
        <p:spPr>
          <a:xfrm>
            <a:off x="4154375" y="3231175"/>
            <a:ext cx="1792500" cy="2217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9"/>
          <p:cNvSpPr txBox="1"/>
          <p:nvPr/>
        </p:nvSpPr>
        <p:spPr>
          <a:xfrm>
            <a:off x="1262325" y="1752900"/>
            <a:ext cx="31797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Reloads your entire app, from scratch.</a:t>
            </a:r>
            <a:endParaRPr sz="24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5" name="Google Shape;435;p69"/>
          <p:cNvSpPr txBox="1"/>
          <p:nvPr/>
        </p:nvSpPr>
        <p:spPr>
          <a:xfrm>
            <a:off x="1027725" y="2074875"/>
            <a:ext cx="3648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Reload entire app when you make a change.</a:t>
            </a:r>
            <a:endParaRPr sz="1350">
              <a:solidFill>
                <a:srgbClr val="D9D9D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36" name="Google Shape;436;p69"/>
          <p:cNvSpPr txBox="1"/>
          <p:nvPr/>
        </p:nvSpPr>
        <p:spPr>
          <a:xfrm>
            <a:off x="1027725" y="2393759"/>
            <a:ext cx="3648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(literally) show’s a performance monitor</a:t>
            </a:r>
            <a:endParaRPr sz="1350">
              <a:solidFill>
                <a:srgbClr val="D9D9D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37" name="Google Shape;437;p69"/>
          <p:cNvSpPr txBox="1"/>
          <p:nvPr/>
        </p:nvSpPr>
        <p:spPr>
          <a:xfrm>
            <a:off x="1027725" y="2716906"/>
            <a:ext cx="3648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Reload </a:t>
            </a:r>
            <a:r>
              <a:rPr i="1"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parts</a:t>
            </a: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 of app (keeps state!)</a:t>
            </a:r>
            <a:endParaRPr sz="1350">
              <a:solidFill>
                <a:srgbClr val="D9D9D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38" name="Google Shape;438;p69"/>
          <p:cNvSpPr txBox="1"/>
          <p:nvPr/>
        </p:nvSpPr>
        <p:spPr>
          <a:xfrm>
            <a:off x="1027725" y="3022960"/>
            <a:ext cx="3648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05068"/>
                </a:solidFill>
                <a:latin typeface="Roboto"/>
                <a:ea typeface="Roboto"/>
                <a:cs typeface="Roboto"/>
                <a:sym typeface="Roboto"/>
              </a:rPr>
              <a:t>See styles of every component</a:t>
            </a:r>
            <a:endParaRPr sz="1350">
              <a:solidFill>
                <a:srgbClr val="00506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05068"/>
                </a:solidFill>
                <a:latin typeface="Roboto"/>
                <a:ea typeface="Roboto"/>
                <a:cs typeface="Roboto"/>
                <a:sym typeface="Roboto"/>
              </a:rPr>
              <a:t>(and some extra stuff)</a:t>
            </a:r>
            <a:endParaRPr sz="1350">
              <a:solidFill>
                <a:srgbClr val="0050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9" name="Google Shape;43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125" y="191036"/>
            <a:ext cx="2724975" cy="480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8125" y="182400"/>
            <a:ext cx="2724975" cy="4806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1" name="Google Shape;441;p69"/>
          <p:cNvCxnSpPr/>
          <p:nvPr/>
        </p:nvCxnSpPr>
        <p:spPr>
          <a:xfrm>
            <a:off x="4154375" y="3231175"/>
            <a:ext cx="1798500" cy="857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0"/>
          <p:cNvSpPr txBox="1"/>
          <p:nvPr/>
        </p:nvSpPr>
        <p:spPr>
          <a:xfrm>
            <a:off x="1262325" y="1752900"/>
            <a:ext cx="31797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Reloads your entire app, from scratch.</a:t>
            </a:r>
            <a:endParaRPr sz="24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" name="Google Shape;447;p70"/>
          <p:cNvSpPr txBox="1"/>
          <p:nvPr/>
        </p:nvSpPr>
        <p:spPr>
          <a:xfrm>
            <a:off x="1027725" y="2074875"/>
            <a:ext cx="3648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Reload entire app when you make a change.</a:t>
            </a:r>
            <a:endParaRPr sz="1350">
              <a:solidFill>
                <a:srgbClr val="D9D9D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48" name="Google Shape;448;p70"/>
          <p:cNvSpPr txBox="1"/>
          <p:nvPr/>
        </p:nvSpPr>
        <p:spPr>
          <a:xfrm>
            <a:off x="1027725" y="2393759"/>
            <a:ext cx="3648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(literally) show’s a performance monitor</a:t>
            </a:r>
            <a:endParaRPr sz="1350">
              <a:solidFill>
                <a:srgbClr val="D9D9D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49" name="Google Shape;449;p70"/>
          <p:cNvSpPr txBox="1"/>
          <p:nvPr/>
        </p:nvSpPr>
        <p:spPr>
          <a:xfrm>
            <a:off x="1027725" y="2716906"/>
            <a:ext cx="3648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Reload </a:t>
            </a:r>
            <a:r>
              <a:rPr i="1"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parts</a:t>
            </a: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 of app (keeps state!)</a:t>
            </a:r>
            <a:endParaRPr sz="1350">
              <a:solidFill>
                <a:srgbClr val="D9D9D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0" name="Google Shape;450;p70"/>
          <p:cNvSpPr txBox="1"/>
          <p:nvPr/>
        </p:nvSpPr>
        <p:spPr>
          <a:xfrm>
            <a:off x="1027725" y="3022960"/>
            <a:ext cx="3648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05068"/>
                </a:solidFill>
                <a:latin typeface="Roboto"/>
                <a:ea typeface="Roboto"/>
                <a:cs typeface="Roboto"/>
                <a:sym typeface="Roboto"/>
              </a:rPr>
              <a:t>See styles of every component</a:t>
            </a:r>
            <a:endParaRPr sz="1350">
              <a:solidFill>
                <a:srgbClr val="00506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05068"/>
                </a:solidFill>
                <a:latin typeface="Roboto"/>
                <a:ea typeface="Roboto"/>
                <a:cs typeface="Roboto"/>
                <a:sym typeface="Roboto"/>
              </a:rPr>
              <a:t>(and some extra stuff)</a:t>
            </a:r>
            <a:endParaRPr sz="1350">
              <a:solidFill>
                <a:srgbClr val="0050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1" name="Google Shape;45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125" y="161050"/>
            <a:ext cx="2724975" cy="48069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2" name="Google Shape;452;p70"/>
          <p:cNvCxnSpPr/>
          <p:nvPr/>
        </p:nvCxnSpPr>
        <p:spPr>
          <a:xfrm>
            <a:off x="4154375" y="3231175"/>
            <a:ext cx="1810500" cy="9951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125" y="191036"/>
            <a:ext cx="2724975" cy="480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050" y="357950"/>
            <a:ext cx="5449327" cy="3744177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71"/>
          <p:cNvSpPr txBox="1"/>
          <p:nvPr/>
        </p:nvSpPr>
        <p:spPr>
          <a:xfrm>
            <a:off x="890763" y="4160350"/>
            <a:ext cx="42999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https://www.npmjs.com/package/react-devtools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125" y="168650"/>
            <a:ext cx="2742958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72"/>
          <p:cNvSpPr txBox="1"/>
          <p:nvPr/>
        </p:nvSpPr>
        <p:spPr>
          <a:xfrm>
            <a:off x="1262325" y="1752900"/>
            <a:ext cx="31797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Reloads your entire app, from scratch.</a:t>
            </a:r>
            <a:endParaRPr sz="24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66" name="Google Shape;466;p72"/>
          <p:cNvCxnSpPr/>
          <p:nvPr/>
        </p:nvCxnSpPr>
        <p:spPr>
          <a:xfrm flipH="1" rot="10800000">
            <a:off x="4424125" y="2991225"/>
            <a:ext cx="1690500" cy="5217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67" name="Google Shape;467;p72"/>
          <p:cNvSpPr txBox="1"/>
          <p:nvPr/>
        </p:nvSpPr>
        <p:spPr>
          <a:xfrm>
            <a:off x="1027725" y="2074875"/>
            <a:ext cx="3648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Reload entire app when you make a change.</a:t>
            </a:r>
            <a:endParaRPr sz="1350">
              <a:solidFill>
                <a:srgbClr val="D9D9D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8" name="Google Shape;468;p72"/>
          <p:cNvSpPr txBox="1"/>
          <p:nvPr/>
        </p:nvSpPr>
        <p:spPr>
          <a:xfrm>
            <a:off x="1027725" y="2393759"/>
            <a:ext cx="3648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(literally) show’s a performance monitor</a:t>
            </a:r>
            <a:endParaRPr sz="1350">
              <a:solidFill>
                <a:srgbClr val="D9D9D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9" name="Google Shape;469;p72"/>
          <p:cNvSpPr txBox="1"/>
          <p:nvPr/>
        </p:nvSpPr>
        <p:spPr>
          <a:xfrm>
            <a:off x="1027725" y="2716906"/>
            <a:ext cx="3648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Reload </a:t>
            </a:r>
            <a:r>
              <a:rPr i="1"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parts</a:t>
            </a: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 of app (keeps state!)</a:t>
            </a:r>
            <a:endParaRPr sz="1350">
              <a:solidFill>
                <a:srgbClr val="D9D9D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72"/>
          <p:cNvSpPr txBox="1"/>
          <p:nvPr/>
        </p:nvSpPr>
        <p:spPr>
          <a:xfrm>
            <a:off x="1027725" y="3022960"/>
            <a:ext cx="3648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See styles of every component</a:t>
            </a:r>
            <a:endParaRPr sz="1350">
              <a:solidFill>
                <a:srgbClr val="D9D9D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72"/>
          <p:cNvSpPr txBox="1"/>
          <p:nvPr/>
        </p:nvSpPr>
        <p:spPr>
          <a:xfrm>
            <a:off x="1027725" y="3312709"/>
            <a:ext cx="3648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05068"/>
                </a:solidFill>
                <a:latin typeface="Roboto"/>
                <a:ea typeface="Roboto"/>
                <a:cs typeface="Roboto"/>
                <a:sym typeface="Roboto"/>
              </a:rPr>
              <a:t>Chrome, Breakpoints, Console, + more!</a:t>
            </a:r>
            <a:endParaRPr sz="1350">
              <a:solidFill>
                <a:srgbClr val="005068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687" y="489900"/>
            <a:ext cx="3766625" cy="282497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73"/>
          <p:cNvSpPr txBox="1"/>
          <p:nvPr/>
        </p:nvSpPr>
        <p:spPr>
          <a:xfrm>
            <a:off x="2335500" y="3584550"/>
            <a:ext cx="4473000" cy="9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Live Exercise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Debugging Egg-Hunt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Can you spot (and fix!) all 8 errors?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8" name="Google Shape;478;p73"/>
          <p:cNvSpPr txBox="1"/>
          <p:nvPr/>
        </p:nvSpPr>
        <p:spPr>
          <a:xfrm>
            <a:off x="5961600" y="1316950"/>
            <a:ext cx="3038700" cy="9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Follow along code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https://reflect.sh/sole-sister</a:t>
            </a:r>
            <a:r>
              <a:rPr lang="en"/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9" name="Google Shape;479;p73"/>
          <p:cNvSpPr txBox="1"/>
          <p:nvPr/>
        </p:nvSpPr>
        <p:spPr>
          <a:xfrm>
            <a:off x="5961600" y="2602850"/>
            <a:ext cx="30387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GitHub</a:t>
            </a:r>
            <a:endParaRPr/>
          </a:p>
        </p:txBody>
      </p:sp>
      <p:pic>
        <p:nvPicPr>
          <p:cNvPr id="480" name="Google Shape;480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800" y="415800"/>
            <a:ext cx="2264374" cy="4311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4"/>
          <p:cNvSpPr txBox="1"/>
          <p:nvPr/>
        </p:nvSpPr>
        <p:spPr>
          <a:xfrm>
            <a:off x="602650" y="1702675"/>
            <a:ext cx="72549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CS47: Cross-Platform Mobile Development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74"/>
          <p:cNvSpPr txBox="1"/>
          <p:nvPr/>
        </p:nvSpPr>
        <p:spPr>
          <a:xfrm>
            <a:off x="602650" y="4185525"/>
            <a:ext cx="24636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https://cs47.stanford.edu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74"/>
          <p:cNvSpPr txBox="1"/>
          <p:nvPr/>
        </p:nvSpPr>
        <p:spPr>
          <a:xfrm>
            <a:off x="938750" y="4540025"/>
            <a:ext cx="33378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cs47-fall19.slack.com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8" name="Google Shape;48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950" y="4511025"/>
            <a:ext cx="284100" cy="2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74"/>
          <p:cNvSpPr txBox="1"/>
          <p:nvPr/>
        </p:nvSpPr>
        <p:spPr>
          <a:xfrm>
            <a:off x="5448700" y="3267775"/>
            <a:ext cx="3337800" cy="11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James Landay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Abdallah AbuHashem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Tiffany Manuel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Cisco Vlahakis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Vy Mai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Fall 2019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74"/>
          <p:cNvSpPr txBox="1"/>
          <p:nvPr/>
        </p:nvSpPr>
        <p:spPr>
          <a:xfrm>
            <a:off x="636550" y="2119025"/>
            <a:ext cx="67758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Lecture 4A: Component Lifecycle + Debugging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"/>
          <p:cNvSpPr txBox="1"/>
          <p:nvPr/>
        </p:nvSpPr>
        <p:spPr>
          <a:xfrm>
            <a:off x="0" y="962108"/>
            <a:ext cx="91440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Overview for today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30"/>
          <p:cNvSpPr txBox="1"/>
          <p:nvPr/>
        </p:nvSpPr>
        <p:spPr>
          <a:xfrm>
            <a:off x="526475" y="1414376"/>
            <a:ext cx="5378400" cy="18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Component Life Cycle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D9D9D9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useEffect</a:t>
            </a:r>
            <a:r>
              <a:rPr lang="en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 Hook</a:t>
            </a:r>
            <a:endParaRPr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Debugging</a:t>
            </a:r>
            <a:endParaRPr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" name="Google Shape;13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3800" y="1369524"/>
            <a:ext cx="1371000" cy="13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1"/>
          <p:cNvSpPr txBox="1"/>
          <p:nvPr/>
        </p:nvSpPr>
        <p:spPr>
          <a:xfrm>
            <a:off x="0" y="336175"/>
            <a:ext cx="9144000" cy="11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Hooks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31"/>
          <p:cNvSpPr txBox="1"/>
          <p:nvPr/>
        </p:nvSpPr>
        <p:spPr>
          <a:xfrm>
            <a:off x="0" y="1201500"/>
            <a:ext cx="91440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Functions that allow you to “hook into” React state and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life cycle features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from function components.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9" name="Google Shape;139;p31"/>
          <p:cNvSpPr/>
          <p:nvPr/>
        </p:nvSpPr>
        <p:spPr>
          <a:xfrm rot="1277551">
            <a:off x="1999327" y="1334258"/>
            <a:ext cx="5441794" cy="4265938"/>
          </a:xfrm>
          <a:prstGeom prst="irregularSeal2">
            <a:avLst/>
          </a:prstGeom>
          <a:solidFill>
            <a:srgbClr val="F4CCCC"/>
          </a:solidFill>
          <a:ln cap="flat" cmpd="sng" w="19050">
            <a:solidFill>
              <a:srgbClr val="66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31"/>
          <p:cNvSpPr txBox="1"/>
          <p:nvPr/>
        </p:nvSpPr>
        <p:spPr>
          <a:xfrm>
            <a:off x="3268638" y="2313300"/>
            <a:ext cx="24126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Two Rules of Hooks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31"/>
          <p:cNvSpPr txBox="1"/>
          <p:nvPr/>
        </p:nvSpPr>
        <p:spPr>
          <a:xfrm>
            <a:off x="2637149" y="2899000"/>
            <a:ext cx="38697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1) Only call Hooks at the 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top level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31"/>
          <p:cNvSpPr txBox="1"/>
          <p:nvPr/>
        </p:nvSpPr>
        <p:spPr>
          <a:xfrm>
            <a:off x="2782724" y="3472575"/>
            <a:ext cx="38697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2) Only call Hooks from React 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     functional components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/>
        </p:nvSpPr>
        <p:spPr>
          <a:xfrm>
            <a:off x="868950" y="1656750"/>
            <a:ext cx="7406100" cy="18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7800"/>
                </a:solidFill>
                <a:latin typeface="Consolas"/>
                <a:ea typeface="Consolas"/>
                <a:cs typeface="Consolas"/>
                <a:sym typeface="Consolas"/>
              </a:rPr>
              <a:t>constructor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props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800">
                <a:solidFill>
                  <a:srgbClr val="FF78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800">
                <a:solidFill>
                  <a:srgbClr val="FF78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8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props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 </a:t>
            </a:r>
            <a:r>
              <a:rPr lang="en" sz="1800">
                <a:solidFill>
                  <a:srgbClr val="69696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Allows you to use “this”</a:t>
            </a:r>
            <a:endParaRPr sz="1800">
              <a:solidFill>
                <a:srgbClr val="696969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96969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9696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// Initialize state</a:t>
            </a:r>
            <a:endParaRPr sz="1800"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this.</a:t>
            </a:r>
            <a:r>
              <a:rPr lang="en" sz="1800">
                <a:solidFill>
                  <a:srgbClr val="8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state</a:t>
            </a:r>
            <a:r>
              <a:rPr lang="en" sz="1800"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FF78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800"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	headline: </a:t>
            </a:r>
            <a:r>
              <a:rPr lang="en" sz="1800">
                <a:solidFill>
                  <a:srgbClr val="2AA198"/>
                </a:solidFill>
                <a:latin typeface="Consolas"/>
                <a:ea typeface="Consolas"/>
                <a:cs typeface="Consolas"/>
                <a:sym typeface="Consolas"/>
              </a:rPr>
              <a:t>'Welcome to my app!'</a:t>
            </a:r>
            <a:endParaRPr sz="1800"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8" name="Google Shape;148;p32"/>
          <p:cNvSpPr txBox="1"/>
          <p:nvPr/>
        </p:nvSpPr>
        <p:spPr>
          <a:xfrm>
            <a:off x="0" y="95275"/>
            <a:ext cx="9144000" cy="11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constructor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3"/>
          <p:cNvSpPr txBox="1"/>
          <p:nvPr/>
        </p:nvSpPr>
        <p:spPr>
          <a:xfrm>
            <a:off x="868950" y="1656750"/>
            <a:ext cx="7406100" cy="18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7800"/>
                </a:solidFill>
                <a:latin typeface="Consolas"/>
                <a:ea typeface="Consolas"/>
                <a:cs typeface="Consolas"/>
                <a:sym typeface="Consolas"/>
              </a:rPr>
              <a:t>componentDidMount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()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800">
                <a:solidFill>
                  <a:srgbClr val="69696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Fetching data from API</a:t>
            </a:r>
            <a:endParaRPr sz="1800">
              <a:solidFill>
                <a:srgbClr val="696969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9696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// Changing the DOM</a:t>
            </a:r>
            <a:endParaRPr sz="1800">
              <a:solidFill>
                <a:srgbClr val="696969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8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4" name="Google Shape;154;p33"/>
          <p:cNvSpPr txBox="1"/>
          <p:nvPr/>
        </p:nvSpPr>
        <p:spPr>
          <a:xfrm>
            <a:off x="0" y="95275"/>
            <a:ext cx="9144000" cy="11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componentDidMount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4"/>
          <p:cNvSpPr txBox="1"/>
          <p:nvPr/>
        </p:nvSpPr>
        <p:spPr>
          <a:xfrm>
            <a:off x="868950" y="1656750"/>
            <a:ext cx="7406100" cy="18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7800"/>
                </a:solidFill>
                <a:latin typeface="Consolas"/>
                <a:ea typeface="Consolas"/>
                <a:cs typeface="Consolas"/>
                <a:sym typeface="Consolas"/>
              </a:rPr>
              <a:t>componentDidUpdate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prevProps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800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 prevState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800">
                <a:solidFill>
                  <a:srgbClr val="69696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Updating third party UI elements</a:t>
            </a:r>
            <a:endParaRPr sz="1800"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8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0" name="Google Shape;160;p34"/>
          <p:cNvSpPr txBox="1"/>
          <p:nvPr/>
        </p:nvSpPr>
        <p:spPr>
          <a:xfrm>
            <a:off x="0" y="95275"/>
            <a:ext cx="9144000" cy="11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componentDidUpdate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424B54"/>
      </a:dk1>
      <a:lt1>
        <a:srgbClr val="FFFFFF"/>
      </a:lt1>
      <a:dk2>
        <a:srgbClr val="595959"/>
      </a:dk2>
      <a:lt2>
        <a:srgbClr val="EEEEEE"/>
      </a:lt2>
      <a:accent1>
        <a:srgbClr val="4DD0E1"/>
      </a:accent1>
      <a:accent2>
        <a:srgbClr val="212121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